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EBA1B-1580-E2E5-B845-AAF99EA39721}" v="774" dt="2024-07-22T20:16:35.682"/>
    <p1510:client id="{119F336F-52E3-7BD1-1832-CCD638A6EEE0}" v="33" dt="2024-07-22T19:50:34.175"/>
    <p1510:client id="{45133693-3C99-C72C-79E3-88C74F9FFCEE}" v="28" dt="2024-07-23T18:56:00.676"/>
    <p1510:client id="{7316B74F-DEC6-7F60-149B-AA9E8597E7E2}" v="28" dt="2024-07-23T18:14:42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04720-52E1-40F0-A2C1-9643B313308E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9441D-3DBF-4B47-8C63-2A59E6AA2B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276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32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45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449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CA"/>
              <a:t>Discuss what went well during the project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CA"/>
              <a:t>Identify key challenges or issues encountered</a:t>
            </a:r>
            <a:endParaRPr lang="en-CA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55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CA"/>
              <a:t>Discuss what went well during the project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CA"/>
              <a:t>Identify key challenges or issues encountered</a:t>
            </a:r>
            <a:endParaRPr lang="en-CA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54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34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441D-3DBF-4B47-8C63-2A59E6AA2BA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70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C3D8-6E7A-56DD-9C50-A61C5C54A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F9456-76B4-C801-8A5C-5F9848582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E8DA2-3E43-160F-E457-EBA9C9CC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6795-9A76-B5CC-F00D-89BE0829E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BE7F4-0793-77C0-282A-E2451F7A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817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5DD9-3D7F-FC6D-9972-02070DE9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A9828-9B2F-0E3B-DCD6-F0828C6C0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36C2-320A-F427-7735-2B26F657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6E1E-F06D-C784-0F2C-A686B8A8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0CC0-31A9-BFC7-C627-4A60E172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54505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FD061-870B-77CB-099F-752C1CFCE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EEED8-11B6-C699-A903-6DB4AC45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BA9A1-1E0C-2E27-FA3C-9B69A9F0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4921-B667-DFEF-685B-6B9475FE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EED2A-29AE-10B8-AAFF-A5BA2A6B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20679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437A-D015-F54D-C863-832C2A7D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D825-FE33-FEA2-67EE-2393E3CB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9E68-56D3-D79F-8B15-3364257C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134EF-1036-C595-B689-C9DCBE19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FCD76-3804-BDCA-D262-C3711C97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2080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EE68-7E5F-22C6-31D1-E5FEE754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6ADEB-E00B-EB5A-D30B-54D3F1B7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ADCB4-5B09-56C1-BEE3-25E439305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21F8-D954-6C02-8F58-456982A5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D150-A811-D4C0-B29E-CDEB0D99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058728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5CA-7D91-7DA7-DE1B-386E7FB4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F853-DD4D-2EA6-002E-15C6BFBD0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80E6F-61DF-98F4-603C-DD312734B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4AC93-D8C1-4EB2-ABE6-24FB8E69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4799-BBFA-5FC7-1206-D2D124D5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1D14-2A51-10D8-4CD5-27D48DEE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258132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CA04-9DA3-9E3E-BC4C-F6E25BA7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8024D-C6D4-9BE6-6E12-E4D719587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BF511-51EE-0F62-C6AB-B3A27DC4C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923C1-43D7-77B1-D422-88A7A91FD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FD39E-1BF1-A2EF-086E-DF091030D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45FA9-1647-1DFB-F887-3B420663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338A2-15A5-E227-8586-F47C708D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15516-9BDA-41B0-6083-E68F8ADB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0297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3D87-55AA-EDC0-E037-FCE5F8CE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1433-A707-F2D6-4F1A-8AFD48EA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0AD29-495F-3BAB-5324-ED5DD01C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AA4A-01B1-C89C-694F-A2607939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23882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61A40-4DE8-F2B2-7B20-89A4F787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EB390-8BF8-1C98-26CA-D4891BEC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7784-49F8-99B2-EFFF-967EDC9C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83184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B183-82C6-6915-361E-20D2D2C3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E11A-B7AF-5182-A3C0-6D213AB1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54778-206A-A273-45CB-9107E72A4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DECD7-83FF-D5E3-88A9-5DC902D7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C5B24-678E-D064-806F-0C37C63B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F7E8-16B8-0D1A-8AB7-C622F685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321701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3C95-7DDD-91BB-32C0-6C57D257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5D92A-A1F8-86A0-AA69-AAFDDC5FD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D8320-99C6-F5B5-6613-327986A09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B4CB3-C050-5852-822B-67C58B7F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0BF86-E804-A0ED-D738-462ACD53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Closing Retrospective Powerline - July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692F8-9FB3-E9DE-E5D4-B802D8E8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0132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F28EB-0F3C-5F02-80A4-4282031A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8D45D-078F-1F7E-0782-2515A974D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F57D7-EA78-5F32-74DB-6BF0521E6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6E5C9-CFDE-4D17-9601-326A32657A28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412F-C4F6-153F-F457-3BBCB54C5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Closing Retrospective Powerline - July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6C5D-7963-2CC2-57DD-ECBE00056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9B756-6F9D-4700-9BE4-F73BF214C5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10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varlab-dev.atlassian.net/wiki/spaces/VAR/pages/729973735/XTP7.03+-+Powerline#%F0%9F%93%B9-Milestone-Video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848AA-638A-AF7C-3D1D-F043D7AA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Closing Retro</a:t>
            </a:r>
            <a:br>
              <a:rPr lang="en-US" sz="6600">
                <a:ea typeface="Calibri Light"/>
                <a:cs typeface="Calibri Light"/>
              </a:rPr>
            </a:br>
            <a:r>
              <a:rPr lang="en-US" sz="1000">
                <a:solidFill>
                  <a:schemeClr val="bg1"/>
                </a:solidFill>
                <a:ea typeface="Calibri Light"/>
                <a:cs typeface="Calibri Light"/>
              </a:rPr>
              <a:t>x</a:t>
            </a:r>
            <a:br>
              <a:rPr lang="en-US" sz="6600"/>
            </a:br>
            <a:r>
              <a:rPr lang="en-US" sz="6600" b="1" kern="1200">
                <a:latin typeface="+mj-lt"/>
                <a:ea typeface="+mj-ea"/>
                <a:cs typeface="+mj-cs"/>
              </a:rPr>
              <a:t>Powerline</a:t>
            </a:r>
            <a:endParaRPr lang="en-US" sz="6600" b="1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75920-6289-040E-D9C7-5C7E254F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 2024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screenshot of a device&#10;&#10;Description automatically generated">
            <a:extLst>
              <a:ext uri="{FF2B5EF4-FFF2-40B4-BE49-F238E27FC236}">
                <a16:creationId xmlns:a16="http://schemas.microsoft.com/office/drawing/2014/main" id="{60958FF9-6A80-5672-4192-747A14B06E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8781" r="18780"/>
          <a:stretch/>
        </p:blipFill>
        <p:spPr>
          <a:xfrm>
            <a:off x="5477974" y="640080"/>
            <a:ext cx="5567260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61E8-A157-FD21-C1C5-849FE658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7423-F33F-A55B-2264-146B8161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Closing Retrospective Powerline - July 2024</a:t>
            </a:r>
          </a:p>
        </p:txBody>
      </p:sp>
    </p:spTree>
    <p:extLst>
      <p:ext uri="{BB962C8B-B14F-4D97-AF65-F5344CB8AC3E}">
        <p14:creationId xmlns:p14="http://schemas.microsoft.com/office/powerpoint/2010/main" val="385278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126A-B9A5-09B2-8907-EBC7693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/>
              <a:t>Agenda</a:t>
            </a:r>
            <a:endParaRPr lang="en-CA" sz="5400" b="1">
              <a:ea typeface="Calibri Light"/>
              <a:cs typeface="Calibri Light"/>
            </a:endParaRP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4C20-6461-066C-01AF-4253260E1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kern="100">
                <a:effectLst/>
                <a:latin typeface="Calibri"/>
                <a:ea typeface="Calibri"/>
                <a:cs typeface="Times New Roman"/>
              </a:rPr>
              <a:t>Recap</a:t>
            </a:r>
          </a:p>
          <a:p>
            <a:r>
              <a:rPr lang="en-US" sz="2200" kern="100">
                <a:latin typeface="Calibri"/>
                <a:ea typeface="Calibri"/>
                <a:cs typeface="Times New Roman"/>
              </a:rPr>
              <a:t>Successes</a:t>
            </a:r>
            <a:endParaRPr lang="en-US" sz="2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kern="100">
                <a:latin typeface="Calibri"/>
                <a:ea typeface="Calibri"/>
                <a:cs typeface="Times New Roman"/>
              </a:rPr>
              <a:t>Challenges</a:t>
            </a:r>
          </a:p>
          <a:p>
            <a:r>
              <a:rPr lang="en-US" sz="2200" kern="100">
                <a:latin typeface="Calibri"/>
                <a:ea typeface="Calibri"/>
                <a:cs typeface="Times New Roman"/>
              </a:rPr>
              <a:t>Next Steps</a:t>
            </a:r>
            <a:endParaRPr lang="en-US" sz="2200" kern="10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r>
              <a:rPr lang="en-US" sz="2200" kern="100">
                <a:effectLst/>
                <a:latin typeface="Calibri"/>
                <a:ea typeface="Calibri"/>
                <a:cs typeface="Times New Roman"/>
              </a:rPr>
              <a:t>Wrap-Up</a:t>
            </a:r>
            <a:endParaRPr lang="en-CA" sz="2200">
              <a:latin typeface="Calibri"/>
              <a:ea typeface="Calibri"/>
              <a:cs typeface="Times New Roman"/>
            </a:endParaRPr>
          </a:p>
        </p:txBody>
      </p:sp>
      <p:pic>
        <p:nvPicPr>
          <p:cNvPr id="6" name="Picture 5" descr="A white human figure standing outside of a building&#10;&#10;Description automatically generated">
            <a:extLst>
              <a:ext uri="{FF2B5EF4-FFF2-40B4-BE49-F238E27FC236}">
                <a16:creationId xmlns:a16="http://schemas.microsoft.com/office/drawing/2014/main" id="{F3A86376-61DF-03B7-5400-17B455C1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88847"/>
            <a:ext cx="6903720" cy="428030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2A384-36BB-7F91-A6C2-8BE48964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9C29B-FDA4-910F-4AD5-A1754608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Closing Retrospective Powerline - July 2024</a:t>
            </a:r>
          </a:p>
        </p:txBody>
      </p:sp>
    </p:spTree>
    <p:extLst>
      <p:ext uri="{BB962C8B-B14F-4D97-AF65-F5344CB8AC3E}">
        <p14:creationId xmlns:p14="http://schemas.microsoft.com/office/powerpoint/2010/main" val="6875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E1E9-455A-08F9-F36F-94AEE2C5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Recap</a:t>
            </a:r>
            <a:endParaRPr lang="en-CA" sz="5400" b="1">
              <a:ea typeface="Calibri Light"/>
              <a:cs typeface="Calibri Light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C174509-5C6E-7C8F-8824-29DC49A9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71" r="17116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0D91-BD58-C485-2AB3-A570C1F4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CA" sz="1500" b="1"/>
              <a:t>TRADES &amp; APPRENTICESHIP - POWERLINE TECHNICIAN</a:t>
            </a:r>
            <a:endParaRPr lang="en-CA" sz="15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CA" sz="1500" b="1">
                <a:solidFill>
                  <a:schemeClr val="accent2"/>
                </a:solidFill>
              </a:rPr>
              <a:t>Objectives:</a:t>
            </a:r>
            <a:endParaRPr lang="en-CA" sz="1500" b="1">
              <a:solidFill>
                <a:schemeClr val="accent2"/>
              </a:solidFill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highlight>
                  <a:srgbClr val="FFFFFF"/>
                </a:highlight>
              </a:rPr>
              <a:t>Highlight occupational hazards in powerline training</a:t>
            </a:r>
            <a:endParaRPr lang="en-US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highlight>
                  <a:srgbClr val="FFFFFF"/>
                </a:highlight>
              </a:rPr>
              <a:t>Use virtual reality to familiarize students with processes and safety practices for effective learning and job performance</a:t>
            </a:r>
            <a:endParaRPr lang="en-US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sz="1500">
              <a:solidFill>
                <a:schemeClr val="accent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1500" b="1">
                <a:solidFill>
                  <a:schemeClr val="accent2"/>
                </a:solidFill>
              </a:rPr>
              <a:t>Description of Modules:</a:t>
            </a:r>
            <a:endParaRPr lang="en-CA" sz="1500" b="1">
              <a:solidFill>
                <a:schemeClr val="accent2"/>
              </a:solidFill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1" i="0">
                <a:effectLst/>
                <a:highlight>
                  <a:srgbClr val="FFFFFF"/>
                </a:highlight>
              </a:rPr>
              <a:t>Module 1: </a:t>
            </a:r>
            <a:r>
              <a:rPr lang="en-CA" sz="1500" b="0" i="0">
                <a:effectLst/>
                <a:highlight>
                  <a:srgbClr val="FFFFFF"/>
                </a:highlight>
              </a:rPr>
              <a:t>Personal Protective Equipment (PPE) – Orientation</a:t>
            </a:r>
            <a:endParaRPr lang="en-CA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1" i="0">
                <a:effectLst/>
                <a:highlight>
                  <a:srgbClr val="FFFFFF"/>
                </a:highlight>
              </a:rPr>
              <a:t>Module 2A: </a:t>
            </a:r>
            <a:r>
              <a:rPr lang="en-CA" sz="1500" b="0" i="0">
                <a:effectLst/>
                <a:highlight>
                  <a:srgbClr val="FFFFFF"/>
                </a:highlight>
              </a:rPr>
              <a:t>Radial Boom Derrick (RBD) Inspection – Procedural</a:t>
            </a:r>
            <a:endParaRPr lang="en-CA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r>
              <a:rPr lang="en-CA" sz="1500" b="1" i="0">
                <a:effectLst/>
                <a:highlight>
                  <a:srgbClr val="FFFFFF"/>
                </a:highlight>
              </a:rPr>
              <a:t>Module 2B: </a:t>
            </a:r>
            <a:r>
              <a:rPr lang="en-CA" sz="1500" b="0" i="0">
                <a:effectLst/>
                <a:highlight>
                  <a:srgbClr val="FFFFFF"/>
                </a:highlight>
              </a:rPr>
              <a:t>Insulated Aerial Device (IAD) Inspection – Procedural</a:t>
            </a:r>
            <a:endParaRPr lang="en-CA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r>
              <a:rPr lang="en-CA" sz="1500" b="1" i="0">
                <a:effectLst/>
                <a:highlight>
                  <a:srgbClr val="FFFFFF"/>
                </a:highlight>
              </a:rPr>
              <a:t>Module </a:t>
            </a:r>
            <a:r>
              <a:rPr lang="en-CA" sz="1500" b="1">
                <a:highlight>
                  <a:srgbClr val="FFFFFF"/>
                </a:highlight>
              </a:rPr>
              <a:t>3.1 - 3.8:</a:t>
            </a:r>
            <a:r>
              <a:rPr lang="en-CA" sz="1500" b="1" i="0">
                <a:effectLst/>
                <a:highlight>
                  <a:srgbClr val="FFFFFF"/>
                </a:highlight>
              </a:rPr>
              <a:t> </a:t>
            </a:r>
            <a:r>
              <a:rPr lang="en-CA" sz="1500" b="0" i="0">
                <a:effectLst/>
                <a:highlight>
                  <a:srgbClr val="FFFFFF"/>
                </a:highlight>
              </a:rPr>
              <a:t>Equipment Identification – Orientation</a:t>
            </a:r>
            <a:endParaRPr lang="en-CA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r>
              <a:rPr lang="en-CA" sz="1500" b="1" i="0">
                <a:effectLst/>
                <a:highlight>
                  <a:srgbClr val="FFFFFF"/>
                </a:highlight>
              </a:rPr>
              <a:t>Module 4:</a:t>
            </a:r>
            <a:r>
              <a:rPr lang="en-CA" sz="1500" b="0" i="0">
                <a:effectLst/>
                <a:highlight>
                  <a:srgbClr val="FFFFFF"/>
                </a:highlight>
              </a:rPr>
              <a:t> Rubber Protective Equipment Practical Application – Procedural</a:t>
            </a:r>
            <a:endParaRPr lang="en-CA" sz="1500" b="0" i="0">
              <a:effectLst/>
              <a:highlight>
                <a:srgbClr val="FFFFFF"/>
              </a:highlight>
              <a:ea typeface="Calibri"/>
              <a:cs typeface="Calibri"/>
            </a:endParaRPr>
          </a:p>
          <a:p>
            <a:r>
              <a:rPr lang="en-CA" sz="1500" b="1" i="0">
                <a:effectLst/>
                <a:highlight>
                  <a:srgbClr val="FFFFFF"/>
                </a:highlight>
              </a:rPr>
              <a:t>Module 5:</a:t>
            </a:r>
            <a:r>
              <a:rPr lang="en-CA" sz="1500" b="0" i="0">
                <a:effectLst/>
                <a:highlight>
                  <a:srgbClr val="FFFFFF"/>
                </a:highlight>
              </a:rPr>
              <a:t> Rubber Glove Dead End Insulator Change – Procedural</a:t>
            </a:r>
            <a:endParaRPr lang="en-CA" sz="15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EBC5-6632-0A49-4C29-42E9B41F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C1494-ACC6-F4A2-07EE-CA824A58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Closing Retrospective Powerline - July 2024</a:t>
            </a:r>
          </a:p>
        </p:txBody>
      </p:sp>
    </p:spTree>
    <p:extLst>
      <p:ext uri="{BB962C8B-B14F-4D97-AF65-F5344CB8AC3E}">
        <p14:creationId xmlns:p14="http://schemas.microsoft.com/office/powerpoint/2010/main" val="41665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BC312-9CCD-0BDF-40C1-F7945366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Successes</a:t>
            </a:r>
            <a:endParaRPr lang="en-CA" sz="5400" b="1">
              <a:ea typeface="Calibri Light"/>
              <a:cs typeface="Calibri Light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4FD1-7DBF-C782-044F-BADEB7717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kern="100">
                <a:ea typeface="Calibri"/>
                <a:cs typeface="Calibri"/>
              </a:rPr>
              <a:t>Content experts were highly engaged from start to finish, showing great interest throughout</a:t>
            </a:r>
          </a:p>
          <a:p>
            <a:r>
              <a:rPr lang="en-CA" sz="2000" kern="100">
                <a:ea typeface="+mn-lt"/>
                <a:cs typeface="+mn-lt"/>
              </a:rPr>
              <a:t>We adjusted the project schedule to allocate time for internal testing of each received build</a:t>
            </a:r>
          </a:p>
          <a:p>
            <a:r>
              <a:rPr lang="en-CA" sz="2000" kern="100">
                <a:ea typeface="+mn-lt"/>
                <a:cs typeface="+mn-lt"/>
              </a:rPr>
              <a:t>We negotiated the delivery of alpha and beta versions for each build to enhance quality, rather than testing everything at the final stage</a:t>
            </a:r>
          </a:p>
          <a:p>
            <a:r>
              <a:rPr lang="en-CA" sz="2000" kern="100">
                <a:ea typeface="+mn-lt"/>
                <a:cs typeface="+mn-lt"/>
              </a:rPr>
              <a:t>The workflow for uploading builds to </a:t>
            </a:r>
            <a:r>
              <a:rPr lang="en-CA" sz="2000" kern="100" err="1">
                <a:ea typeface="+mn-lt"/>
                <a:cs typeface="+mn-lt"/>
              </a:rPr>
              <a:t>eConestoga</a:t>
            </a:r>
            <a:r>
              <a:rPr lang="en-CA" sz="2000" kern="100">
                <a:ea typeface="+mn-lt"/>
                <a:cs typeface="+mn-lt"/>
              </a:rPr>
              <a:t> was streamlined when we implemented LTI integration</a:t>
            </a:r>
          </a:p>
          <a:p>
            <a:r>
              <a:rPr lang="en-CA" sz="2000" kern="100">
                <a:ea typeface="+mn-lt"/>
                <a:cs typeface="+mn-lt"/>
              </a:rPr>
              <a:t>Successfully implemented CE's playthroughs</a:t>
            </a:r>
          </a:p>
          <a:p>
            <a:r>
              <a:rPr lang="en-CA" sz="2000" kern="100">
                <a:ea typeface="Calibri"/>
                <a:cs typeface="Calibri"/>
              </a:rPr>
              <a:t>Incorporation of regular instructional design review of build and script</a:t>
            </a:r>
          </a:p>
          <a:p>
            <a:r>
              <a:rPr lang="en-CA" sz="2000" kern="100">
                <a:ea typeface="Calibri"/>
                <a:cs typeface="Calibri"/>
              </a:rPr>
              <a:t>Improved student experience by incorporating helpful hints, captions, ability to repeat instructions, UI design and menu options.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B2D9CA-F8FB-83D2-3385-81055F27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Closing Retrospective Powerline - July 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289375-31FD-2046-FFD0-2F07AF48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29B756-6F9D-4700-9BE4-F73BF214C505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6" name="Picture 15" descr="Success - Free people icons">
            <a:extLst>
              <a:ext uri="{FF2B5EF4-FFF2-40B4-BE49-F238E27FC236}">
                <a16:creationId xmlns:a16="http://schemas.microsoft.com/office/drawing/2014/main" id="{D2D9C45C-A265-45B2-0E4B-AD5FC146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40" y="492211"/>
            <a:ext cx="1085336" cy="10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BC312-9CCD-0BDF-40C1-F7945366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Challenges</a:t>
            </a:r>
            <a:endParaRPr lang="en-CA" sz="5400" b="1">
              <a:ea typeface="Calibri Light"/>
              <a:cs typeface="Calibri Ligh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784739-9CD0-3032-F928-9BC75267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Aggressive project schedule - extremely tight and ambitious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Improvements could be made by focusing more on design rather than aesthetics, to enhance the student experience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Advocating for instructional design considerations</a:t>
            </a:r>
          </a:p>
          <a:p>
            <a:r>
              <a:rPr lang="en-US" sz="2000">
                <a:ea typeface="Calibri"/>
                <a:cs typeface="Calibri"/>
              </a:rPr>
              <a:t>Advocating for more time to make ID related decisions</a:t>
            </a:r>
          </a:p>
          <a:p>
            <a:r>
              <a:rPr lang="en-US" sz="2000">
                <a:ea typeface="Calibri"/>
                <a:cs typeface="Calibri"/>
              </a:rPr>
              <a:t>CE time commitment</a:t>
            </a:r>
          </a:p>
          <a:p>
            <a:r>
              <a:rPr lang="en-US" sz="2000">
                <a:ea typeface="Calibri"/>
                <a:cs typeface="Calibri"/>
              </a:rPr>
              <a:t>Testing timeline was too short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B2D9CA-F8FB-83D2-3385-81055F27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Closing Retrospective Powerline - July 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289375-31FD-2046-FFD0-2F07AF48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29B756-6F9D-4700-9BE4-F73BF214C505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Picture 12" descr="Embrace obstacles - HatRabbits">
            <a:extLst>
              <a:ext uri="{FF2B5EF4-FFF2-40B4-BE49-F238E27FC236}">
                <a16:creationId xmlns:a16="http://schemas.microsoft.com/office/drawing/2014/main" id="{838F415B-BD31-D039-1778-5C151297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76" y="533944"/>
            <a:ext cx="1754658" cy="9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B1D20-9443-2BA6-E733-13289183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Calibri Light"/>
                <a:cs typeface="Calibri Light"/>
              </a:rPr>
              <a:t>Next Steps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A078-5C4C-9D95-6E92-215557F6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CA" sz="2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2200"/>
          </a:p>
        </p:txBody>
      </p:sp>
      <p:pic>
        <p:nvPicPr>
          <p:cNvPr id="8" name="Picture 7" descr="Coloured pins pinned on a calendar">
            <a:extLst>
              <a:ext uri="{FF2B5EF4-FFF2-40B4-BE49-F238E27FC236}">
                <a16:creationId xmlns:a16="http://schemas.microsoft.com/office/drawing/2014/main" id="{D2207323-64C6-DA25-AADA-FD2635DE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27" r="11157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CE80E-AE24-2F38-D095-7761D2A5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Closing Retrospective Powerline - July 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6E401F-4D56-3736-AF36-1DF3345D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29B756-6F9D-4700-9BE4-F73BF214C505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72F27B-1EE9-39CA-06A8-2BE7E3F41394}"/>
              </a:ext>
            </a:extLst>
          </p:cNvPr>
          <p:cNvSpPr txBox="1">
            <a:spLocks/>
          </p:cNvSpPr>
          <p:nvPr/>
        </p:nvSpPr>
        <p:spPr>
          <a:xfrm>
            <a:off x="839788" y="2093184"/>
            <a:ext cx="5209273" cy="4096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kern="100">
                <a:solidFill>
                  <a:srgbClr val="000000"/>
                </a:solidFill>
                <a:ea typeface="Calibri"/>
                <a:cs typeface="Calibri"/>
              </a:rPr>
              <a:t>Celebrate!</a:t>
            </a:r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The Powerline Technician program now has 13 distinct digital learning experiences that provide students with learning opportunities that would otherwise be DICE. </a:t>
            </a:r>
          </a:p>
          <a:p>
            <a:endParaRPr lang="en-CA" sz="2000" kern="10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b="1" kern="100">
                <a:solidFill>
                  <a:srgbClr val="000000"/>
                </a:solidFill>
                <a:ea typeface="Calibri"/>
                <a:cs typeface="Calibri"/>
              </a:rPr>
              <a:t>What's Next?</a:t>
            </a:r>
          </a:p>
          <a:p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Faculty support</a:t>
            </a:r>
            <a:endParaRPr lang="en-CA">
              <a:ea typeface="Calibri"/>
              <a:cs typeface="Calibri"/>
            </a:endParaRPr>
          </a:p>
          <a:p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Communications</a:t>
            </a:r>
          </a:p>
          <a:p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Testing?</a:t>
            </a:r>
          </a:p>
          <a:p>
            <a:r>
              <a:rPr lang="en-CA" sz="2000" kern="100" err="1">
                <a:solidFill>
                  <a:srgbClr val="000000"/>
                </a:solidFill>
                <a:ea typeface="Calibri"/>
                <a:cs typeface="Calibri"/>
              </a:rPr>
              <a:t>SoTL</a:t>
            </a:r>
            <a:r>
              <a:rPr lang="en-CA" sz="2000" kern="100">
                <a:solidFill>
                  <a:srgbClr val="000000"/>
                </a:solidFill>
                <a:ea typeface="Calibri"/>
                <a:cs typeface="Calibri"/>
              </a:rPr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55107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63997-FB8B-21E1-C860-F3772C76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 b="1"/>
              <a:t>Wrap Up</a:t>
            </a:r>
            <a:endParaRPr lang="en-CA" sz="5400" b="1">
              <a:ea typeface="Calibri Light"/>
              <a:cs typeface="Calibri Light"/>
            </a:endParaRPr>
          </a:p>
        </p:txBody>
      </p:sp>
      <p:pic>
        <p:nvPicPr>
          <p:cNvPr id="3076" name="Picture 4" descr="People Connecting Puzzle Elements Royalty Free Vector Image, 50% OFF">
            <a:extLst>
              <a:ext uri="{FF2B5EF4-FFF2-40B4-BE49-F238E27FC236}">
                <a16:creationId xmlns:a16="http://schemas.microsoft.com/office/drawing/2014/main" id="{B40AF1B1-4623-C290-B516-E82CD9F9E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5" r="-100" b="26979"/>
          <a:stretch/>
        </p:blipFill>
        <p:spPr bwMode="auto">
          <a:xfrm>
            <a:off x="630936" y="2389808"/>
            <a:ext cx="5464432" cy="22207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FD7F-1FFC-610F-FBC7-45DA631A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Think of each of us as holding a </a:t>
            </a:r>
            <a:r>
              <a:rPr lang="en-US" sz="2000" b="1">
                <a:solidFill>
                  <a:schemeClr val="accent2"/>
                </a:solidFill>
              </a:rPr>
              <a:t>piece of a puzzle</a:t>
            </a:r>
            <a:r>
              <a:rPr lang="en-US" sz="2000">
                <a:solidFill>
                  <a:schemeClr val="accent2"/>
                </a:solidFill>
              </a:rPr>
              <a:t>.</a:t>
            </a:r>
            <a:r>
              <a:rPr lang="en-US" sz="2000"/>
              <a:t> Together, as a team, we piece together the full picture—the project. </a:t>
            </a:r>
            <a:r>
              <a:rPr lang="en-US" sz="2000" b="1"/>
              <a:t>Each of our contributions makes a big difference</a:t>
            </a:r>
            <a:endParaRPr lang="en-US" sz="20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>
                <a:ea typeface="Calibri"/>
                <a:cs typeface="Calibri"/>
              </a:rPr>
              <a:t>Remember:</a:t>
            </a:r>
            <a:r>
              <a:rPr lang="en-US" sz="2000">
                <a:ea typeface="Calibri"/>
                <a:cs typeface="Calibri"/>
              </a:rPr>
              <a:t> Stakeholder engagement is key. </a:t>
            </a:r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Engage early, engage often!</a:t>
            </a:r>
            <a:endParaRPr lang="en-US" sz="2000">
              <a:solidFill>
                <a:schemeClr val="accen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D0379-0328-012C-198A-F2A83B1B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Closing Retrospective Powerline - July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738D9-47BF-49C8-7815-E316CF67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29B756-6F9D-4700-9BE4-F73BF214C505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D063-DB51-C153-BB1A-708A610E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1">
                <a:hlinkClick r:id="rId2"/>
              </a:rPr>
              <a:t>Module Videos</a:t>
            </a:r>
            <a:endParaRPr lang="en-US" sz="5200" b="1" i="1">
              <a:ea typeface="Calibri Light"/>
              <a:cs typeface="Calibri Ligh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C750C8-88A3-2D21-6639-7279C9350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51299"/>
            <a:ext cx="5181600" cy="289999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2B538B-8E06-DA75-2BAA-AFC012909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6172200" y="2555142"/>
            <a:ext cx="5181600" cy="2892304"/>
          </a:xfrm>
          <a:prstGeom prst="rect">
            <a:avLst/>
          </a:prstGeom>
        </p:spPr>
      </p:pic>
      <p:pic>
        <p:nvPicPr>
          <p:cNvPr id="3" name="Graphic 2" descr="Cursor outline">
            <a:extLst>
              <a:ext uri="{FF2B5EF4-FFF2-40B4-BE49-F238E27FC236}">
                <a16:creationId xmlns:a16="http://schemas.microsoft.com/office/drawing/2014/main" id="{C050A4F4-2B17-B034-A04C-38AF4E65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682" y="1302124"/>
            <a:ext cx="533400" cy="5558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FEB64-E95B-BF7A-57F8-ADA6CD98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B756-6F9D-4700-9BE4-F73BF214C505}" type="slidenum">
              <a:rPr lang="en-CA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4BD1D-EF0F-F6BD-B32A-E1E78635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Closing Retrospective Powerline - July 2024</a:t>
            </a:r>
          </a:p>
        </p:txBody>
      </p:sp>
    </p:spTree>
    <p:extLst>
      <p:ext uri="{BB962C8B-B14F-4D97-AF65-F5344CB8AC3E}">
        <p14:creationId xmlns:p14="http://schemas.microsoft.com/office/powerpoint/2010/main" val="307800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Closing Retro x Powerline</vt:lpstr>
      <vt:lpstr>Agenda</vt:lpstr>
      <vt:lpstr>Recap</vt:lpstr>
      <vt:lpstr>Successes</vt:lpstr>
      <vt:lpstr>Challenges</vt:lpstr>
      <vt:lpstr>Next Steps</vt:lpstr>
      <vt:lpstr>Wrap Up</vt:lpstr>
      <vt:lpstr>Module 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Powerline Retro</dc:title>
  <dc:creator>Cristina Barillas Burke</dc:creator>
  <cp:revision>4</cp:revision>
  <dcterms:created xsi:type="dcterms:W3CDTF">2024-07-18T15:12:13Z</dcterms:created>
  <dcterms:modified xsi:type="dcterms:W3CDTF">2024-07-23T19:04:37Z</dcterms:modified>
</cp:coreProperties>
</file>